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5" r:id="rId1"/>
  </p:sldMasterIdLst>
  <p:notesMasterIdLst>
    <p:notesMasterId r:id="rId14"/>
  </p:notesMasterIdLst>
  <p:sldIdLst>
    <p:sldId id="256" r:id="rId2"/>
    <p:sldId id="257" r:id="rId3"/>
    <p:sldId id="262" r:id="rId4"/>
    <p:sldId id="259" r:id="rId5"/>
    <p:sldId id="266" r:id="rId6"/>
    <p:sldId id="267" r:id="rId7"/>
    <p:sldId id="282" r:id="rId8"/>
    <p:sldId id="283" r:id="rId9"/>
    <p:sldId id="264" r:id="rId10"/>
    <p:sldId id="270" r:id="rId11"/>
    <p:sldId id="272" r:id="rId12"/>
    <p:sldId id="281" r:id="rId13"/>
  </p:sldIdLst>
  <p:sldSz cx="12192000" cy="6858000"/>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837"/>
  </p:normalViewPr>
  <p:slideViewPr>
    <p:cSldViewPr snapToGrid="0">
      <p:cViewPr varScale="1">
        <p:scale>
          <a:sx n="115" d="100"/>
          <a:sy n="115" d="100"/>
        </p:scale>
        <p:origin x="70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7B0D19A-A861-6C4D-83AD-002B55E52BDA}" type="datetimeFigureOut">
              <a:rPr lang="da-DK" smtClean="0"/>
              <a:t>04-09-2025</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5C742B2-4290-8F45-86BA-19A594FD8FC8}" type="slidenum">
              <a:rPr lang="da-DK" smtClean="0"/>
              <a:t>‹nr.›</a:t>
            </a:fld>
            <a:endParaRPr lang="da-DK"/>
          </a:p>
        </p:txBody>
      </p:sp>
    </p:spTree>
    <p:extLst>
      <p:ext uri="{BB962C8B-B14F-4D97-AF65-F5344CB8AC3E}">
        <p14:creationId xmlns:p14="http://schemas.microsoft.com/office/powerpoint/2010/main" val="2563223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E5C742B2-4290-8F45-86BA-19A594FD8FC8}" type="slidenum">
              <a:rPr lang="da-DK" smtClean="0"/>
              <a:t>1</a:t>
            </a:fld>
            <a:endParaRPr lang="da-DK"/>
          </a:p>
        </p:txBody>
      </p:sp>
    </p:spTree>
    <p:extLst>
      <p:ext uri="{BB962C8B-B14F-4D97-AF65-F5344CB8AC3E}">
        <p14:creationId xmlns:p14="http://schemas.microsoft.com/office/powerpoint/2010/main" val="1304173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E5C742B2-4290-8F45-86BA-19A594FD8FC8}" type="slidenum">
              <a:rPr lang="da-DK" smtClean="0"/>
              <a:t>2</a:t>
            </a:fld>
            <a:endParaRPr lang="da-DK"/>
          </a:p>
        </p:txBody>
      </p:sp>
    </p:spTree>
    <p:extLst>
      <p:ext uri="{BB962C8B-B14F-4D97-AF65-F5344CB8AC3E}">
        <p14:creationId xmlns:p14="http://schemas.microsoft.com/office/powerpoint/2010/main" val="4216793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E5C742B2-4290-8F45-86BA-19A594FD8FC8}" type="slidenum">
              <a:rPr lang="da-DK" smtClean="0"/>
              <a:t>3</a:t>
            </a:fld>
            <a:endParaRPr lang="da-DK"/>
          </a:p>
        </p:txBody>
      </p:sp>
    </p:spTree>
    <p:extLst>
      <p:ext uri="{BB962C8B-B14F-4D97-AF65-F5344CB8AC3E}">
        <p14:creationId xmlns:p14="http://schemas.microsoft.com/office/powerpoint/2010/main" val="1936324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643E5-8630-6BC8-B2FD-15633D1197F6}"/>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A0030A6C-DE97-CA4C-9C4E-98DE5D6CF239}"/>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A1C8A1E3-2DC0-5571-32C7-EC903D218D6D}"/>
              </a:ext>
            </a:extLst>
          </p:cNvPr>
          <p:cNvSpPr>
            <a:spLocks noGrp="1"/>
          </p:cNvSpPr>
          <p:nvPr>
            <p:ph type="body" idx="1"/>
          </p:nvPr>
        </p:nvSpPr>
        <p:spPr/>
        <p:txBody>
          <a:bodyPr/>
          <a:lstStyle/>
          <a:p>
            <a:endParaRPr lang="da-DK"/>
          </a:p>
        </p:txBody>
      </p:sp>
      <p:sp>
        <p:nvSpPr>
          <p:cNvPr id="4" name="Pladsholder til slidenummer 3">
            <a:extLst>
              <a:ext uri="{FF2B5EF4-FFF2-40B4-BE49-F238E27FC236}">
                <a16:creationId xmlns:a16="http://schemas.microsoft.com/office/drawing/2014/main" id="{0803B1D1-124D-2156-56F4-80BFB7C697F8}"/>
              </a:ext>
            </a:extLst>
          </p:cNvPr>
          <p:cNvSpPr>
            <a:spLocks noGrp="1"/>
          </p:cNvSpPr>
          <p:nvPr>
            <p:ph type="sldNum" sz="quarter" idx="5"/>
          </p:nvPr>
        </p:nvSpPr>
        <p:spPr/>
        <p:txBody>
          <a:bodyPr/>
          <a:lstStyle/>
          <a:p>
            <a:fld id="{E5C742B2-4290-8F45-86BA-19A594FD8FC8}" type="slidenum">
              <a:rPr lang="da-DK" smtClean="0"/>
              <a:t>12</a:t>
            </a:fld>
            <a:endParaRPr lang="da-DK"/>
          </a:p>
        </p:txBody>
      </p:sp>
    </p:spTree>
    <p:extLst>
      <p:ext uri="{BB962C8B-B14F-4D97-AF65-F5344CB8AC3E}">
        <p14:creationId xmlns:p14="http://schemas.microsoft.com/office/powerpoint/2010/main" val="4054602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9/4/2025</a:t>
            </a:fld>
            <a:endParaRPr lang="en-US"/>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3129066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9/4/2025</a:t>
            </a:fld>
            <a:endParaRPr lang="en-US"/>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4202873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9/4/2025</a:t>
            </a:fld>
            <a:endParaRPr lang="en-US"/>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10554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9/4/2025</a:t>
            </a:fld>
            <a:endParaRPr lang="en-US"/>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1762371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9/4/2025</a:t>
            </a:fld>
            <a:endParaRPr lang="en-US"/>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3550153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9/4/2025</a:t>
            </a:fld>
            <a:endParaRPr lang="en-US"/>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1423170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9/4/2025</a:t>
            </a:fld>
            <a:endParaRPr lang="en-US"/>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150340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9/4/2025</a:t>
            </a:fld>
            <a:endParaRPr lang="en-US"/>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801168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9/4/2025</a:t>
            </a:fld>
            <a:endParaRPr lang="en-US"/>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1369935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9/4/2025</a:t>
            </a:fld>
            <a:endParaRPr lang="en-US"/>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‹nr.›</a:t>
            </a:fld>
            <a:endParaRPr lang="en-US"/>
          </a:p>
        </p:txBody>
      </p:sp>
    </p:spTree>
    <p:extLst>
      <p:ext uri="{BB962C8B-B14F-4D97-AF65-F5344CB8AC3E}">
        <p14:creationId xmlns:p14="http://schemas.microsoft.com/office/powerpoint/2010/main" val="1656720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9/4/2025</a:t>
            </a:fld>
            <a:endParaRPr lang="en-US"/>
          </a:p>
        </p:txBody>
      </p:sp>
      <p:sp>
        <p:nvSpPr>
          <p:cNvPr id="6" name="Footer Placeholder 5"/>
          <p:cNvSpPr>
            <a:spLocks noGrp="1"/>
          </p:cNvSpPr>
          <p:nvPr>
            <p:ph type="ftr" sz="quarter" idx="11"/>
          </p:nvPr>
        </p:nvSpPr>
        <p:spPr>
          <a:xfrm>
            <a:off x="1097279" y="6446838"/>
            <a:ext cx="6818262" cy="365125"/>
          </a:xfrm>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‹nr.›</a:t>
            </a:fld>
            <a:endParaRPr lang="en-US"/>
          </a:p>
        </p:txBody>
      </p:sp>
    </p:spTree>
    <p:extLst>
      <p:ext uri="{BB962C8B-B14F-4D97-AF65-F5344CB8AC3E}">
        <p14:creationId xmlns:p14="http://schemas.microsoft.com/office/powerpoint/2010/main" val="358235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9/4/2025</a:t>
            </a:fld>
            <a:endParaRPr lang="en-US"/>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‹nr.›</a:t>
            </a:fld>
            <a:endParaRPr lang="en-US"/>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35964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34" r:id="rId6"/>
    <p:sldLayoutId id="2147483729" r:id="rId7"/>
    <p:sldLayoutId id="2147483730" r:id="rId8"/>
    <p:sldLayoutId id="2147483731" r:id="rId9"/>
    <p:sldLayoutId id="2147483733" r:id="rId10"/>
    <p:sldLayoutId id="2147483732" r:id="rId11"/>
  </p:sldLayoutIdLst>
  <p:hf sldNum="0" hdr="0" ftr="0" dt="0"/>
  <p:txStyles>
    <p:titleStyle>
      <a:lvl1pPr algn="l" defTabSz="914400" rtl="0" eaLnBrk="1" latinLnBrk="0" hangingPunct="1">
        <a:lnSpc>
          <a:spcPct val="80000"/>
        </a:lnSpc>
        <a:spcBef>
          <a:spcPct val="0"/>
        </a:spcBef>
        <a:buNone/>
        <a:defRPr sz="54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3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21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E362070-691D-44DB-98D4-BC61774B0E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8E9C8E3-74E6-06FB-EDCE-383F1AC0E2F7}"/>
              </a:ext>
            </a:extLst>
          </p:cNvPr>
          <p:cNvSpPr>
            <a:spLocks noGrp="1"/>
          </p:cNvSpPr>
          <p:nvPr>
            <p:ph type="ctrTitle"/>
          </p:nvPr>
        </p:nvSpPr>
        <p:spPr>
          <a:xfrm>
            <a:off x="3836504" y="758951"/>
            <a:ext cx="7319175" cy="3374931"/>
          </a:xfrm>
        </p:spPr>
        <p:txBody>
          <a:bodyPr>
            <a:normAutofit/>
          </a:bodyPr>
          <a:lstStyle/>
          <a:p>
            <a:r>
              <a:rPr lang="da-DK"/>
              <a:t>Velkommen til</a:t>
            </a:r>
            <a:br>
              <a:rPr lang="da-DK"/>
            </a:br>
            <a:r>
              <a:rPr lang="da-DK"/>
              <a:t>Sæsonstartsmøde</a:t>
            </a:r>
          </a:p>
        </p:txBody>
      </p:sp>
      <p:sp>
        <p:nvSpPr>
          <p:cNvPr id="3" name="Undertitel 2">
            <a:extLst>
              <a:ext uri="{FF2B5EF4-FFF2-40B4-BE49-F238E27FC236}">
                <a16:creationId xmlns:a16="http://schemas.microsoft.com/office/drawing/2014/main" id="{3CE929F2-27B6-0F33-DCC6-534300691862}"/>
              </a:ext>
            </a:extLst>
          </p:cNvPr>
          <p:cNvSpPr>
            <a:spLocks noGrp="1"/>
          </p:cNvSpPr>
          <p:nvPr>
            <p:ph type="subTitle" idx="1"/>
          </p:nvPr>
        </p:nvSpPr>
        <p:spPr>
          <a:xfrm>
            <a:off x="3836504" y="4455620"/>
            <a:ext cx="7321946" cy="1143000"/>
          </a:xfrm>
        </p:spPr>
        <p:txBody>
          <a:bodyPr>
            <a:normAutofit/>
          </a:bodyPr>
          <a:lstStyle/>
          <a:p>
            <a:r>
              <a:rPr lang="da-DK" dirty="0"/>
              <a:t>Årgang 2017 drenge </a:t>
            </a:r>
          </a:p>
          <a:p>
            <a:r>
              <a:rPr lang="da-DK" dirty="0"/>
              <a:t>2025/2026</a:t>
            </a:r>
          </a:p>
        </p:txBody>
      </p:sp>
      <p:pic>
        <p:nvPicPr>
          <p:cNvPr id="5" name="Billede 4" descr="Et billede, der indeholder symbol, Font/skrifttype, logo, linje/række&#10;&#10;AI-genereret indhold kan være ukorrekt.">
            <a:extLst>
              <a:ext uri="{FF2B5EF4-FFF2-40B4-BE49-F238E27FC236}">
                <a16:creationId xmlns:a16="http://schemas.microsoft.com/office/drawing/2014/main" id="{F56B6A12-1FC2-C573-C1B4-272E2EF14336}"/>
              </a:ext>
            </a:extLst>
          </p:cNvPr>
          <p:cNvPicPr>
            <a:picLocks noChangeAspect="1"/>
          </p:cNvPicPr>
          <p:nvPr/>
        </p:nvPicPr>
        <p:blipFill>
          <a:blip r:embed="rId3"/>
          <a:stretch>
            <a:fillRect/>
          </a:stretch>
        </p:blipFill>
        <p:spPr>
          <a:xfrm>
            <a:off x="620973" y="1790485"/>
            <a:ext cx="2758331" cy="2758331"/>
          </a:xfrm>
          <a:prstGeom prst="rect">
            <a:avLst/>
          </a:prstGeom>
        </p:spPr>
      </p:pic>
      <p:cxnSp>
        <p:nvCxnSpPr>
          <p:cNvPr id="12" name="Straight Connector 11">
            <a:extLst>
              <a:ext uri="{FF2B5EF4-FFF2-40B4-BE49-F238E27FC236}">
                <a16:creationId xmlns:a16="http://schemas.microsoft.com/office/drawing/2014/main" id="{5A7EFE9C-DAE7-4ECA-BDB2-34E2534B8A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8251" y="4294753"/>
            <a:ext cx="71323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2DB1480-5B24-4B37-B70E-C74945DD91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2392864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348D3-3744-E8EB-0A13-3BAF4003FD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288DABB-68E6-F601-FCF4-EA16913EA5F3}"/>
              </a:ext>
            </a:extLst>
          </p:cNvPr>
          <p:cNvSpPr>
            <a:spLocks noGrp="1"/>
          </p:cNvSpPr>
          <p:nvPr>
            <p:ph type="title"/>
          </p:nvPr>
        </p:nvSpPr>
        <p:spPr/>
        <p:txBody>
          <a:bodyPr/>
          <a:lstStyle/>
          <a:p>
            <a:r>
              <a:rPr lang="da-DK" dirty="0"/>
              <a:t>Frivillighed i Ikast FS </a:t>
            </a:r>
            <a:r>
              <a:rPr lang="da-DK" dirty="0">
                <a:sym typeface="Wingdings" pitchFamily="2" charset="2"/>
              </a:rPr>
              <a:t> </a:t>
            </a:r>
            <a:endParaRPr lang="da-DK" dirty="0"/>
          </a:p>
        </p:txBody>
      </p:sp>
      <p:sp>
        <p:nvSpPr>
          <p:cNvPr id="3" name="Pladsholder til indhold 2">
            <a:extLst>
              <a:ext uri="{FF2B5EF4-FFF2-40B4-BE49-F238E27FC236}">
                <a16:creationId xmlns:a16="http://schemas.microsoft.com/office/drawing/2014/main" id="{D6A8C082-96F6-830B-C636-C5157B0A876F}"/>
              </a:ext>
            </a:extLst>
          </p:cNvPr>
          <p:cNvSpPr>
            <a:spLocks noGrp="1"/>
          </p:cNvSpPr>
          <p:nvPr>
            <p:ph idx="1"/>
          </p:nvPr>
        </p:nvSpPr>
        <p:spPr>
          <a:xfrm>
            <a:off x="1097280" y="2055634"/>
            <a:ext cx="10058400" cy="3922485"/>
          </a:xfrm>
        </p:spPr>
        <p:txBody>
          <a:bodyPr>
            <a:normAutofit/>
          </a:bodyPr>
          <a:lstStyle/>
          <a:p>
            <a:pPr>
              <a:buBlip>
                <a:blip r:embed="rId2"/>
              </a:buBlip>
            </a:pPr>
            <a:r>
              <a:rPr lang="da-DK" dirty="0"/>
              <a:t> Bodvagter MCH Arena </a:t>
            </a:r>
          </a:p>
          <a:p>
            <a:pPr marL="0" indent="0">
              <a:buNone/>
            </a:pPr>
            <a:endParaRPr lang="da-DK" dirty="0"/>
          </a:p>
          <a:p>
            <a:pPr marL="0" indent="0">
              <a:buNone/>
            </a:pPr>
            <a:r>
              <a:rPr lang="da-DK" dirty="0"/>
              <a:t>			</a:t>
            </a:r>
          </a:p>
          <a:p>
            <a:pPr>
              <a:buBlip>
                <a:blip r:embed="rId2"/>
              </a:buBlip>
            </a:pPr>
            <a:r>
              <a:rPr lang="da-DK" dirty="0">
                <a:sym typeface="Wingdings" pitchFamily="2" charset="2"/>
              </a:rPr>
              <a:t> Ikast Cup bemanding </a:t>
            </a:r>
          </a:p>
          <a:p>
            <a:pPr fontAlgn="base">
              <a:spcAft>
                <a:spcPts val="750"/>
              </a:spcAft>
              <a:buNone/>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BE5DF104-EDD0-4430-6412-3F2077B0B506}"/>
              </a:ext>
            </a:extLst>
          </p:cNvPr>
          <p:cNvPicPr>
            <a:picLocks noChangeAspect="1"/>
          </p:cNvPicPr>
          <p:nvPr/>
        </p:nvPicPr>
        <p:blipFill>
          <a:blip r:embed="rId3"/>
          <a:stretch>
            <a:fillRect/>
          </a:stretch>
        </p:blipFill>
        <p:spPr>
          <a:xfrm>
            <a:off x="10654659" y="4860768"/>
            <a:ext cx="1379165" cy="1379165"/>
          </a:xfrm>
          <a:prstGeom prst="rect">
            <a:avLst/>
          </a:prstGeom>
        </p:spPr>
      </p:pic>
      <p:sp>
        <p:nvSpPr>
          <p:cNvPr id="8" name="Tekstfelt 7">
            <a:extLst>
              <a:ext uri="{FF2B5EF4-FFF2-40B4-BE49-F238E27FC236}">
                <a16:creationId xmlns:a16="http://schemas.microsoft.com/office/drawing/2014/main" id="{6A78B93C-45B5-0934-16C0-0979D2EF6663}"/>
              </a:ext>
            </a:extLst>
          </p:cNvPr>
          <p:cNvSpPr txBox="1"/>
          <p:nvPr/>
        </p:nvSpPr>
        <p:spPr>
          <a:xfrm>
            <a:off x="1097280" y="4211522"/>
            <a:ext cx="8018330" cy="830997"/>
          </a:xfrm>
          <a:prstGeom prst="rect">
            <a:avLst/>
          </a:prstGeom>
          <a:noFill/>
        </p:spPr>
        <p:txBody>
          <a:bodyPr wrap="square">
            <a:spAutoFit/>
          </a:bodyPr>
          <a:lstStyle/>
          <a:p>
            <a:pPr algn="l" fontAlgn="base">
              <a:spcAft>
                <a:spcPts val="750"/>
              </a:spcAft>
              <a:buNone/>
            </a:pPr>
            <a:r>
              <a:rPr lang="da-DK" sz="1200" b="1" i="0" u="none" strike="noStrike">
                <a:solidFill>
                  <a:srgbClr val="281BE5"/>
                </a:solidFill>
                <a:effectLst/>
                <a:latin typeface="inherit"/>
              </a:rPr>
              <a:t>- IBF Ikast Cup</a:t>
            </a:r>
            <a:r>
              <a:rPr lang="da-DK" sz="1200" b="0" i="0" u="none" strike="noStrike">
                <a:solidFill>
                  <a:srgbClr val="281BE5"/>
                </a:solidFill>
                <a:effectLst/>
                <a:latin typeface="Open Sans" panose="020B0606030504020204" pitchFamily="34" charset="0"/>
              </a:rPr>
              <a:t>, som er vores store sommerfodboldstævne lige før skolernes sommerferie, hvor hele byen vokser med 5-6.000 gæster. Her skal alle forældre lægge 2-4 timers frivilligt arbejde, for at stævnet kan lade sig gøre at afvikle. Banevagter, indkvartering, bespisning, boder og meget andet. Efter endt opgave skal man bare nyde stævnet og sine børns kampe på vores flotte anlæg!</a:t>
            </a:r>
          </a:p>
        </p:txBody>
      </p:sp>
      <p:sp>
        <p:nvSpPr>
          <p:cNvPr id="10" name="Tekstfelt 9">
            <a:extLst>
              <a:ext uri="{FF2B5EF4-FFF2-40B4-BE49-F238E27FC236}">
                <a16:creationId xmlns:a16="http://schemas.microsoft.com/office/drawing/2014/main" id="{F5D7E8DB-268C-3AC3-60D8-7B5F5C355948}"/>
              </a:ext>
            </a:extLst>
          </p:cNvPr>
          <p:cNvSpPr txBox="1"/>
          <p:nvPr/>
        </p:nvSpPr>
        <p:spPr>
          <a:xfrm>
            <a:off x="1097280" y="2504322"/>
            <a:ext cx="8276795" cy="1302921"/>
          </a:xfrm>
          <a:prstGeom prst="rect">
            <a:avLst/>
          </a:prstGeom>
          <a:noFill/>
        </p:spPr>
        <p:txBody>
          <a:bodyPr wrap="square">
            <a:spAutoFit/>
          </a:bodyPr>
          <a:lstStyle/>
          <a:p>
            <a:pPr marL="171450" indent="-171450" fontAlgn="base">
              <a:spcAft>
                <a:spcPts val="750"/>
              </a:spcAft>
              <a:buFontTx/>
              <a:buChar char="-"/>
            </a:pPr>
            <a:r>
              <a:rPr lang="da-DK" sz="1200" b="1" dirty="0">
                <a:solidFill>
                  <a:srgbClr val="281BE5"/>
                </a:solidFill>
                <a:latin typeface="inherit"/>
              </a:rPr>
              <a:t>Bodhjælp på MCH-Arena</a:t>
            </a:r>
            <a:r>
              <a:rPr lang="da-DK" sz="1200" dirty="0">
                <a:solidFill>
                  <a:srgbClr val="281BE5"/>
                </a:solidFill>
                <a:latin typeface="Open Sans" panose="020B0606030504020204" pitchFamily="34" charset="0"/>
              </a:rPr>
              <a:t>, som er vores bidrag til afvikling af FCMs hjemmekampe. Her skal hver afdeling levere 1-2 forældre pr. hjemmekamp til at hjælpe i boderne på MCH-arena. Man skal stå bagved os sørge for at skænke øl og sodavand, vende pølser og brød. En meget let opgave der varer ca. 3 timer. Man er primært "på" fra 1,5 time før og frem til kampstart, og så i pausen. I det meste af første og slutningen af anden halvleg er det endda muligt at overvære kampen. Det er endda muligt at få sine børn med gratis til kamp!</a:t>
            </a:r>
          </a:p>
          <a:p>
            <a:pPr marL="171450" indent="-171450" fontAlgn="base">
              <a:spcAft>
                <a:spcPts val="750"/>
              </a:spcAft>
              <a:buFontTx/>
              <a:buChar char="-"/>
            </a:pPr>
            <a:r>
              <a:rPr lang="da-DK" sz="1200" dirty="0">
                <a:solidFill>
                  <a:srgbClr val="281BE5"/>
                </a:solidFill>
                <a:latin typeface="Open Sans" panose="020B0606030504020204" pitchFamily="34" charset="0"/>
              </a:rPr>
              <a:t>OBS det er okay at sende bedsteforældre eller andre ind og hjælpe – det skal ikke være jer </a:t>
            </a:r>
            <a:r>
              <a:rPr lang="da-DK" sz="1200" dirty="0">
                <a:solidFill>
                  <a:srgbClr val="281BE5"/>
                </a:solidFill>
                <a:latin typeface="Open Sans" panose="020B0606030504020204" pitchFamily="34" charset="0"/>
                <a:sym typeface="Wingdings" panose="05000000000000000000" pitchFamily="2" charset="2"/>
              </a:rPr>
              <a:t></a:t>
            </a:r>
            <a:endParaRPr lang="da-DK" sz="1200" dirty="0">
              <a:solidFill>
                <a:srgbClr val="281BE5"/>
              </a:solidFill>
              <a:latin typeface="Open Sans" panose="020B0606030504020204" pitchFamily="34" charset="0"/>
            </a:endParaRPr>
          </a:p>
        </p:txBody>
      </p:sp>
      <p:sp>
        <p:nvSpPr>
          <p:cNvPr id="12" name="Tekstfelt 11">
            <a:extLst>
              <a:ext uri="{FF2B5EF4-FFF2-40B4-BE49-F238E27FC236}">
                <a16:creationId xmlns:a16="http://schemas.microsoft.com/office/drawing/2014/main" id="{5083CBBB-DBED-0FEB-7C15-9E45A5B01F92}"/>
              </a:ext>
            </a:extLst>
          </p:cNvPr>
          <p:cNvSpPr txBox="1"/>
          <p:nvPr/>
        </p:nvSpPr>
        <p:spPr>
          <a:xfrm>
            <a:off x="1097280" y="5331788"/>
            <a:ext cx="7429254" cy="369332"/>
          </a:xfrm>
          <a:prstGeom prst="rect">
            <a:avLst/>
          </a:prstGeom>
          <a:noFill/>
        </p:spPr>
        <p:txBody>
          <a:bodyPr wrap="square">
            <a:spAutoFit/>
          </a:bodyPr>
          <a:lstStyle/>
          <a:p>
            <a:pPr fontAlgn="base">
              <a:spcAft>
                <a:spcPts val="750"/>
              </a:spcAft>
              <a:buNone/>
            </a:pPr>
            <a:r>
              <a:rPr lang="da-DK" sz="1800" dirty="0">
                <a:solidFill>
                  <a:srgbClr val="281BE5"/>
                </a:solidFill>
                <a:latin typeface="Open Sans" panose="020B0606030504020204" pitchFamily="34" charset="0"/>
              </a:rPr>
              <a:t>De 2 ting er det økonomiske fundament under Ikast FS.</a:t>
            </a:r>
          </a:p>
        </p:txBody>
      </p:sp>
    </p:spTree>
    <p:extLst>
      <p:ext uri="{BB962C8B-B14F-4D97-AF65-F5344CB8AC3E}">
        <p14:creationId xmlns:p14="http://schemas.microsoft.com/office/powerpoint/2010/main" val="2241717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882B0-CCBD-3CE4-456E-AA9D06F333C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315F39-B5AD-436E-80A8-311EEED52C51}"/>
              </a:ext>
            </a:extLst>
          </p:cNvPr>
          <p:cNvSpPr>
            <a:spLocks noGrp="1"/>
          </p:cNvSpPr>
          <p:nvPr>
            <p:ph type="title"/>
          </p:nvPr>
        </p:nvSpPr>
        <p:spPr/>
        <p:txBody>
          <a:bodyPr/>
          <a:lstStyle/>
          <a:p>
            <a:r>
              <a:rPr lang="da-DK"/>
              <a:t>Sponsor / Indsamlingsarbejde</a:t>
            </a:r>
          </a:p>
        </p:txBody>
      </p:sp>
      <p:sp>
        <p:nvSpPr>
          <p:cNvPr id="3" name="Pladsholder til indhold 2">
            <a:extLst>
              <a:ext uri="{FF2B5EF4-FFF2-40B4-BE49-F238E27FC236}">
                <a16:creationId xmlns:a16="http://schemas.microsoft.com/office/drawing/2014/main" id="{EB94C2D6-B920-0BFC-7045-F7C24F8EB9A5}"/>
              </a:ext>
            </a:extLst>
          </p:cNvPr>
          <p:cNvSpPr>
            <a:spLocks noGrp="1"/>
          </p:cNvSpPr>
          <p:nvPr>
            <p:ph idx="1"/>
          </p:nvPr>
        </p:nvSpPr>
        <p:spPr>
          <a:xfrm>
            <a:off x="1097279" y="2108201"/>
            <a:ext cx="3864685" cy="3922485"/>
          </a:xfrm>
        </p:spPr>
        <p:txBody>
          <a:bodyPr>
            <a:normAutofit/>
          </a:bodyPr>
          <a:lstStyle/>
          <a:p>
            <a:pPr marL="0" indent="0">
              <a:buNone/>
            </a:pPr>
            <a:r>
              <a:rPr lang="da-DK" dirty="0">
                <a:sym typeface="Wingdings" pitchFamily="2" charset="2"/>
              </a:rPr>
              <a:t>Træningsdragt til foråret</a:t>
            </a:r>
          </a:p>
          <a:p>
            <a:pPr>
              <a:buFont typeface="Arial" panose="020B0604020202020204" pitchFamily="34" charset="0"/>
              <a:buChar char="•"/>
            </a:pPr>
            <a:r>
              <a:rPr lang="da-DK" dirty="0">
                <a:sym typeface="Wingdings" pitchFamily="2" charset="2"/>
              </a:rPr>
              <a:t> Rasmus samler sponsorer ind</a:t>
            </a:r>
          </a:p>
          <a:p>
            <a:pPr>
              <a:buFont typeface="Arial" panose="020B0604020202020204" pitchFamily="34" charset="0"/>
              <a:buChar char="•"/>
            </a:pPr>
            <a:r>
              <a:rPr lang="da-DK" dirty="0">
                <a:sym typeface="Wingdings" pitchFamily="2" charset="2"/>
              </a:rPr>
              <a:t> Beløb (2.500 -)</a:t>
            </a:r>
          </a:p>
          <a:p>
            <a:pPr>
              <a:buFont typeface="Arial" panose="020B0604020202020204" pitchFamily="34" charset="0"/>
              <a:buChar char="•"/>
            </a:pPr>
            <a:r>
              <a:rPr lang="da-DK" dirty="0">
                <a:sym typeface="Wingdings" pitchFamily="2" charset="2"/>
              </a:rPr>
              <a:t> Bestilling og pris/betaling </a:t>
            </a:r>
          </a:p>
          <a:p>
            <a:pPr marL="0" indent="0">
              <a:buNone/>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69923FE7-A6B5-9FBB-6307-718DC1B8607E}"/>
              </a:ext>
            </a:extLst>
          </p:cNvPr>
          <p:cNvPicPr>
            <a:picLocks noChangeAspect="1"/>
          </p:cNvPicPr>
          <p:nvPr/>
        </p:nvPicPr>
        <p:blipFill>
          <a:blip r:embed="rId2"/>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1445539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0842F-7C16-2DEE-FC91-CF88048D9FB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394DABA-4F25-A642-D275-46614A2A242D}"/>
              </a:ext>
            </a:extLst>
          </p:cNvPr>
          <p:cNvSpPr>
            <a:spLocks noGrp="1"/>
          </p:cNvSpPr>
          <p:nvPr>
            <p:ph type="ctrTitle"/>
          </p:nvPr>
        </p:nvSpPr>
        <p:spPr>
          <a:xfrm>
            <a:off x="3836504" y="758951"/>
            <a:ext cx="7319175" cy="3374931"/>
          </a:xfrm>
        </p:spPr>
        <p:txBody>
          <a:bodyPr>
            <a:normAutofit/>
          </a:bodyPr>
          <a:lstStyle/>
          <a:p>
            <a:r>
              <a:rPr lang="da-DK"/>
              <a:t>Spørgsmål ?</a:t>
            </a:r>
          </a:p>
        </p:txBody>
      </p:sp>
      <p:sp>
        <p:nvSpPr>
          <p:cNvPr id="3" name="Undertitel 2">
            <a:extLst>
              <a:ext uri="{FF2B5EF4-FFF2-40B4-BE49-F238E27FC236}">
                <a16:creationId xmlns:a16="http://schemas.microsoft.com/office/drawing/2014/main" id="{DEA63B94-E75B-F287-1AC9-8991D0109F15}"/>
              </a:ext>
            </a:extLst>
          </p:cNvPr>
          <p:cNvSpPr>
            <a:spLocks noGrp="1"/>
          </p:cNvSpPr>
          <p:nvPr>
            <p:ph type="subTitle" idx="1"/>
          </p:nvPr>
        </p:nvSpPr>
        <p:spPr>
          <a:xfrm>
            <a:off x="3836504" y="4455620"/>
            <a:ext cx="7321946" cy="1143000"/>
          </a:xfrm>
        </p:spPr>
        <p:txBody>
          <a:bodyPr>
            <a:normAutofit/>
          </a:bodyPr>
          <a:lstStyle/>
          <a:p>
            <a:r>
              <a:rPr lang="da-DK"/>
              <a:t>Tak for I aften </a:t>
            </a:r>
            <a:r>
              <a:rPr lang="da-DK">
                <a:sym typeface="Wingdings" pitchFamily="2" charset="2"/>
              </a:rPr>
              <a:t> </a:t>
            </a:r>
            <a:endParaRPr lang="da-DK"/>
          </a:p>
        </p:txBody>
      </p:sp>
      <p:pic>
        <p:nvPicPr>
          <p:cNvPr id="5" name="Billede 4" descr="Et billede, der indeholder symbol, Font/skrifttype, logo, linje/række&#10;&#10;AI-genereret indhold kan være ukorrekt.">
            <a:extLst>
              <a:ext uri="{FF2B5EF4-FFF2-40B4-BE49-F238E27FC236}">
                <a16:creationId xmlns:a16="http://schemas.microsoft.com/office/drawing/2014/main" id="{3D033EF5-EEB5-1838-F7A0-4F629D1DEA3A}"/>
              </a:ext>
            </a:extLst>
          </p:cNvPr>
          <p:cNvPicPr>
            <a:picLocks noChangeAspect="1"/>
          </p:cNvPicPr>
          <p:nvPr/>
        </p:nvPicPr>
        <p:blipFill>
          <a:blip r:embed="rId3"/>
          <a:stretch>
            <a:fillRect/>
          </a:stretch>
        </p:blipFill>
        <p:spPr>
          <a:xfrm>
            <a:off x="620973" y="1790485"/>
            <a:ext cx="2758331" cy="2758331"/>
          </a:xfrm>
          <a:prstGeom prst="rect">
            <a:avLst/>
          </a:prstGeom>
        </p:spPr>
      </p:pic>
    </p:spTree>
    <p:extLst>
      <p:ext uri="{BB962C8B-B14F-4D97-AF65-F5344CB8AC3E}">
        <p14:creationId xmlns:p14="http://schemas.microsoft.com/office/powerpoint/2010/main" val="559868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E106B3-8FC4-DC45-C3EF-3E7838278F24}"/>
              </a:ext>
            </a:extLst>
          </p:cNvPr>
          <p:cNvSpPr>
            <a:spLocks noGrp="1"/>
          </p:cNvSpPr>
          <p:nvPr>
            <p:ph type="title"/>
          </p:nvPr>
        </p:nvSpPr>
        <p:spPr/>
        <p:txBody>
          <a:bodyPr/>
          <a:lstStyle/>
          <a:p>
            <a:r>
              <a:rPr lang="da-DK" dirty="0"/>
              <a:t>Dagens agenda… </a:t>
            </a:r>
          </a:p>
        </p:txBody>
      </p:sp>
      <p:sp>
        <p:nvSpPr>
          <p:cNvPr id="3" name="Pladsholder til indhold 2">
            <a:extLst>
              <a:ext uri="{FF2B5EF4-FFF2-40B4-BE49-F238E27FC236}">
                <a16:creationId xmlns:a16="http://schemas.microsoft.com/office/drawing/2014/main" id="{785997F4-DEE9-F768-A348-B36F8422AB98}"/>
              </a:ext>
            </a:extLst>
          </p:cNvPr>
          <p:cNvSpPr>
            <a:spLocks noGrp="1"/>
          </p:cNvSpPr>
          <p:nvPr>
            <p:ph idx="1"/>
          </p:nvPr>
        </p:nvSpPr>
        <p:spPr>
          <a:xfrm>
            <a:off x="1097280" y="2108201"/>
            <a:ext cx="4157626" cy="4131732"/>
          </a:xfrm>
        </p:spPr>
        <p:txBody>
          <a:bodyPr>
            <a:normAutofit/>
          </a:bodyPr>
          <a:lstStyle/>
          <a:p>
            <a:pPr>
              <a:buFont typeface="Arial" panose="020B0604020202020204" pitchFamily="34" charset="0"/>
              <a:buChar char="•"/>
            </a:pPr>
            <a:r>
              <a:rPr lang="da-DK" dirty="0"/>
              <a:t> Trænerteamet</a:t>
            </a:r>
          </a:p>
          <a:p>
            <a:pPr>
              <a:buFont typeface="Arial" panose="020B0604020202020204" pitchFamily="34" charset="0"/>
              <a:buChar char="•"/>
            </a:pPr>
            <a:r>
              <a:rPr lang="da-DK" dirty="0"/>
              <a:t> Kommunikation</a:t>
            </a:r>
          </a:p>
          <a:p>
            <a:pPr>
              <a:buFont typeface="Arial" panose="020B0604020202020204" pitchFamily="34" charset="0"/>
              <a:buChar char="•"/>
            </a:pPr>
            <a:r>
              <a:rPr lang="da-DK" dirty="0"/>
              <a:t> Træning</a:t>
            </a:r>
          </a:p>
          <a:p>
            <a:pPr>
              <a:buFont typeface="Arial" panose="020B0604020202020204" pitchFamily="34" charset="0"/>
              <a:buChar char="•"/>
            </a:pPr>
            <a:r>
              <a:rPr lang="da-DK" dirty="0"/>
              <a:t> Kampe og stævner</a:t>
            </a:r>
          </a:p>
          <a:p>
            <a:pPr marL="0" indent="0">
              <a:buNone/>
            </a:pPr>
            <a:endParaRPr lang="da-DK" dirty="0"/>
          </a:p>
          <a:p>
            <a:pPr marL="0" indent="0">
              <a:buNone/>
            </a:pPr>
            <a:endParaRPr lang="da-DK" dirty="0"/>
          </a:p>
          <a:p>
            <a:pPr marL="0" indent="0">
              <a:buNone/>
            </a:pPr>
            <a:endParaRPr lang="da-DK" dirty="0"/>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738A87DA-F132-682C-FD6D-8E7EB651CB3C}"/>
              </a:ext>
            </a:extLst>
          </p:cNvPr>
          <p:cNvPicPr>
            <a:picLocks noChangeAspect="1"/>
          </p:cNvPicPr>
          <p:nvPr/>
        </p:nvPicPr>
        <p:blipFill>
          <a:blip r:embed="rId3"/>
          <a:stretch>
            <a:fillRect/>
          </a:stretch>
        </p:blipFill>
        <p:spPr>
          <a:xfrm>
            <a:off x="10654659" y="4860768"/>
            <a:ext cx="1379165" cy="1379165"/>
          </a:xfrm>
          <a:prstGeom prst="rect">
            <a:avLst/>
          </a:prstGeom>
        </p:spPr>
      </p:pic>
      <p:sp>
        <p:nvSpPr>
          <p:cNvPr id="5" name="Pladsholder til indhold 2">
            <a:extLst>
              <a:ext uri="{FF2B5EF4-FFF2-40B4-BE49-F238E27FC236}">
                <a16:creationId xmlns:a16="http://schemas.microsoft.com/office/drawing/2014/main" id="{FFE7BE1B-437D-4868-9ADF-8BFD71B81CF7}"/>
              </a:ext>
            </a:extLst>
          </p:cNvPr>
          <p:cNvSpPr txBox="1">
            <a:spLocks/>
          </p:cNvSpPr>
          <p:nvPr/>
        </p:nvSpPr>
        <p:spPr>
          <a:xfrm>
            <a:off x="6096000" y="2108201"/>
            <a:ext cx="4157626" cy="4131732"/>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3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21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da-DK" dirty="0"/>
              <a:t> Medlem, Frivillighed i IFS </a:t>
            </a:r>
          </a:p>
          <a:p>
            <a:pPr lvl="1">
              <a:buFont typeface="Arial" panose="020B0604020202020204" pitchFamily="34" charset="0"/>
              <a:buChar char="•"/>
            </a:pPr>
            <a:r>
              <a:rPr lang="da-DK" dirty="0"/>
              <a:t>Bodhjælp</a:t>
            </a:r>
          </a:p>
          <a:p>
            <a:pPr lvl="1">
              <a:buFont typeface="Arial" panose="020B0604020202020204" pitchFamily="34" charset="0"/>
              <a:buChar char="•"/>
            </a:pPr>
            <a:r>
              <a:rPr lang="da-DK" dirty="0"/>
              <a:t>Ikast Cup</a:t>
            </a:r>
          </a:p>
          <a:p>
            <a:pPr>
              <a:buFont typeface="Arial" panose="020B0604020202020204" pitchFamily="34" charset="0"/>
              <a:buChar char="•"/>
            </a:pPr>
            <a:r>
              <a:rPr lang="da-DK" dirty="0"/>
              <a:t> Sponsor / Indsamlingsarbejde </a:t>
            </a:r>
          </a:p>
          <a:p>
            <a:pPr>
              <a:buFont typeface="Arial" panose="020B0604020202020204" pitchFamily="34" charset="0"/>
              <a:buChar char="•"/>
            </a:pPr>
            <a:r>
              <a:rPr lang="da-DK" dirty="0"/>
              <a:t> Aktiviteter</a:t>
            </a:r>
          </a:p>
        </p:txBody>
      </p:sp>
    </p:spTree>
    <p:extLst>
      <p:ext uri="{BB962C8B-B14F-4D97-AF65-F5344CB8AC3E}">
        <p14:creationId xmlns:p14="http://schemas.microsoft.com/office/powerpoint/2010/main" val="498259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C451C-FD41-571E-3A32-4FD3CDE9504C}"/>
              </a:ext>
            </a:extLst>
          </p:cNvPr>
          <p:cNvSpPr>
            <a:spLocks noGrp="1"/>
          </p:cNvSpPr>
          <p:nvPr>
            <p:ph type="title"/>
          </p:nvPr>
        </p:nvSpPr>
        <p:spPr/>
        <p:txBody>
          <a:bodyPr/>
          <a:lstStyle/>
          <a:p>
            <a:r>
              <a:rPr lang="da-DK" dirty="0"/>
              <a:t>Teamet sæson 25/26</a:t>
            </a:r>
          </a:p>
        </p:txBody>
      </p:sp>
      <p:sp>
        <p:nvSpPr>
          <p:cNvPr id="3" name="Pladsholder til indhold 2">
            <a:extLst>
              <a:ext uri="{FF2B5EF4-FFF2-40B4-BE49-F238E27FC236}">
                <a16:creationId xmlns:a16="http://schemas.microsoft.com/office/drawing/2014/main" id="{A3006282-3281-5CA8-A9B4-022B541E2641}"/>
              </a:ext>
            </a:extLst>
          </p:cNvPr>
          <p:cNvSpPr>
            <a:spLocks noGrp="1"/>
          </p:cNvSpPr>
          <p:nvPr>
            <p:ph idx="1"/>
          </p:nvPr>
        </p:nvSpPr>
        <p:spPr>
          <a:xfrm>
            <a:off x="1097280" y="2108201"/>
            <a:ext cx="4660053" cy="3760891"/>
          </a:xfrm>
        </p:spPr>
        <p:txBody>
          <a:bodyPr>
            <a:normAutofit fontScale="77500" lnSpcReduction="20000"/>
          </a:bodyPr>
          <a:lstStyle/>
          <a:p>
            <a:pPr marL="0" indent="0">
              <a:buNone/>
            </a:pPr>
            <a:r>
              <a:rPr lang="da-DK" b="1" dirty="0"/>
              <a:t>Trænerteamet:</a:t>
            </a:r>
          </a:p>
          <a:p>
            <a:pPr marL="0" indent="0">
              <a:buNone/>
            </a:pPr>
            <a:r>
              <a:rPr lang="da-DK" dirty="0"/>
              <a:t>A2 - 1= Jens Christian</a:t>
            </a:r>
          </a:p>
          <a:p>
            <a:pPr marL="0" indent="0">
              <a:buNone/>
            </a:pPr>
            <a:r>
              <a:rPr lang="da-DK" dirty="0"/>
              <a:t>A2 - 2 = Senad og Mathias</a:t>
            </a:r>
          </a:p>
          <a:p>
            <a:pPr marL="0" indent="0">
              <a:buNone/>
            </a:pPr>
            <a:r>
              <a:rPr lang="da-DK" dirty="0"/>
              <a:t>B2 = Lars Bo</a:t>
            </a:r>
          </a:p>
          <a:p>
            <a:pPr marL="0" indent="0">
              <a:buNone/>
            </a:pPr>
            <a:r>
              <a:rPr lang="da-DK" dirty="0"/>
              <a:t>C1 = Nicklas</a:t>
            </a:r>
          </a:p>
          <a:p>
            <a:pPr marL="0" indent="0">
              <a:buNone/>
            </a:pPr>
            <a:r>
              <a:rPr lang="da-DK" dirty="0"/>
              <a:t>C2 = Joakim </a:t>
            </a:r>
          </a:p>
          <a:p>
            <a:pPr marL="0" indent="0">
              <a:buNone/>
            </a:pPr>
            <a:endParaRPr lang="da-DK" dirty="0"/>
          </a:p>
          <a:p>
            <a:pPr marL="0" indent="0">
              <a:buNone/>
            </a:pPr>
            <a:r>
              <a:rPr lang="da-DK" b="1" dirty="0"/>
              <a:t>Trænerspirer: </a:t>
            </a:r>
          </a:p>
          <a:p>
            <a:pPr marL="0" indent="0">
              <a:buNone/>
            </a:pPr>
            <a:r>
              <a:rPr lang="da-DK" dirty="0"/>
              <a:t>Alberte, Aksel, Laust, Thilde			</a:t>
            </a:r>
          </a:p>
        </p:txBody>
      </p:sp>
      <p:pic>
        <p:nvPicPr>
          <p:cNvPr id="7" name="Billede 6" descr="Et billede, der indeholder symbol, Font/skrifttype, logo, linje/række&#10;&#10;AI-genereret indhold kan være ukorrekt.">
            <a:extLst>
              <a:ext uri="{FF2B5EF4-FFF2-40B4-BE49-F238E27FC236}">
                <a16:creationId xmlns:a16="http://schemas.microsoft.com/office/drawing/2014/main" id="{8C534232-2B43-3AF3-7645-3A695ACEB4D3}"/>
              </a:ext>
            </a:extLst>
          </p:cNvPr>
          <p:cNvPicPr>
            <a:picLocks noChangeAspect="1"/>
          </p:cNvPicPr>
          <p:nvPr/>
        </p:nvPicPr>
        <p:blipFill>
          <a:blip r:embed="rId3"/>
          <a:stretch>
            <a:fillRect/>
          </a:stretch>
        </p:blipFill>
        <p:spPr>
          <a:xfrm>
            <a:off x="10654659" y="4860768"/>
            <a:ext cx="1379165" cy="1379165"/>
          </a:xfrm>
          <a:prstGeom prst="rect">
            <a:avLst/>
          </a:prstGeom>
        </p:spPr>
      </p:pic>
      <p:sp>
        <p:nvSpPr>
          <p:cNvPr id="6" name="Pladsholder til indhold 2">
            <a:extLst>
              <a:ext uri="{FF2B5EF4-FFF2-40B4-BE49-F238E27FC236}">
                <a16:creationId xmlns:a16="http://schemas.microsoft.com/office/drawing/2014/main" id="{275077A2-F9E2-00C5-FF1A-A43E8C9BE6AB}"/>
              </a:ext>
            </a:extLst>
          </p:cNvPr>
          <p:cNvSpPr txBox="1">
            <a:spLocks/>
          </p:cNvSpPr>
          <p:nvPr/>
        </p:nvSpPr>
        <p:spPr>
          <a:xfrm>
            <a:off x="5875969" y="2108201"/>
            <a:ext cx="4660053" cy="3760891"/>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3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21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da-DK" b="1" dirty="0"/>
              <a:t>Holdleder: </a:t>
            </a:r>
          </a:p>
          <a:p>
            <a:pPr marL="0" indent="0">
              <a:buFont typeface="Calibri" panose="020F0502020204030204" pitchFamily="34" charset="0"/>
              <a:buNone/>
            </a:pPr>
            <a:r>
              <a:rPr lang="da-DK" dirty="0"/>
              <a:t>Jette Thomsen</a:t>
            </a:r>
          </a:p>
          <a:p>
            <a:pPr marL="0" indent="0">
              <a:buFont typeface="Calibri" panose="020F0502020204030204" pitchFamily="34" charset="0"/>
              <a:buNone/>
            </a:pPr>
            <a:r>
              <a:rPr lang="da-DK" dirty="0"/>
              <a:t>Flere hjælpere fra B+C holdene? </a:t>
            </a:r>
          </a:p>
          <a:p>
            <a:pPr marL="0" indent="0">
              <a:buFont typeface="Calibri" panose="020F0502020204030204" pitchFamily="34" charset="0"/>
              <a:buNone/>
            </a:pPr>
            <a:endParaRPr lang="da-DK" dirty="0"/>
          </a:p>
          <a:p>
            <a:pPr marL="0" indent="0">
              <a:buFont typeface="Calibri" panose="020F0502020204030204" pitchFamily="34" charset="0"/>
              <a:buNone/>
            </a:pPr>
            <a:r>
              <a:rPr lang="da-DK" b="1" dirty="0"/>
              <a:t>Afdelingsleder: </a:t>
            </a:r>
          </a:p>
          <a:p>
            <a:pPr marL="0" indent="0">
              <a:buFont typeface="Calibri" panose="020F0502020204030204" pitchFamily="34" charset="0"/>
              <a:buNone/>
            </a:pPr>
            <a:r>
              <a:rPr lang="da-DK" dirty="0"/>
              <a:t>Louise</a:t>
            </a:r>
          </a:p>
          <a:p>
            <a:pPr marL="0" indent="0">
              <a:buFont typeface="Calibri" panose="020F0502020204030204" pitchFamily="34" charset="0"/>
              <a:buNone/>
            </a:pPr>
            <a:r>
              <a:rPr lang="da-DK" dirty="0"/>
              <a:t>	 					</a:t>
            </a:r>
          </a:p>
        </p:txBody>
      </p:sp>
    </p:spTree>
    <p:extLst>
      <p:ext uri="{BB962C8B-B14F-4D97-AF65-F5344CB8AC3E}">
        <p14:creationId xmlns:p14="http://schemas.microsoft.com/office/powerpoint/2010/main" val="882480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84D49C-EC80-6A4F-BB75-EDC6E45E7D4C}"/>
              </a:ext>
            </a:extLst>
          </p:cNvPr>
          <p:cNvSpPr>
            <a:spLocks noGrp="1"/>
          </p:cNvSpPr>
          <p:nvPr>
            <p:ph type="title"/>
          </p:nvPr>
        </p:nvSpPr>
        <p:spPr/>
        <p:txBody>
          <a:bodyPr/>
          <a:lstStyle/>
          <a:p>
            <a:r>
              <a:rPr lang="da-DK" dirty="0"/>
              <a:t>Kommunikation</a:t>
            </a:r>
          </a:p>
        </p:txBody>
      </p:sp>
      <p:sp>
        <p:nvSpPr>
          <p:cNvPr id="3" name="Pladsholder til indhold 2">
            <a:extLst>
              <a:ext uri="{FF2B5EF4-FFF2-40B4-BE49-F238E27FC236}">
                <a16:creationId xmlns:a16="http://schemas.microsoft.com/office/drawing/2014/main" id="{A60E239B-50CD-C15F-CC99-9D35C5D09214}"/>
              </a:ext>
            </a:extLst>
          </p:cNvPr>
          <p:cNvSpPr>
            <a:spLocks noGrp="1"/>
          </p:cNvSpPr>
          <p:nvPr>
            <p:ph idx="1"/>
          </p:nvPr>
        </p:nvSpPr>
        <p:spPr>
          <a:xfrm>
            <a:off x="1097280" y="2108201"/>
            <a:ext cx="10058400" cy="3922485"/>
          </a:xfrm>
        </p:spPr>
        <p:txBody>
          <a:bodyPr>
            <a:normAutofit fontScale="92500" lnSpcReduction="10000"/>
          </a:bodyPr>
          <a:lstStyle/>
          <a:p>
            <a:pPr marL="0" indent="0">
              <a:buNone/>
            </a:pPr>
            <a:r>
              <a:rPr lang="da-DK" dirty="0"/>
              <a:t>Facebook bruger vi til..</a:t>
            </a:r>
          </a:p>
          <a:p>
            <a:pPr>
              <a:buBlip>
                <a:blip r:embed="rId2"/>
              </a:buBlip>
            </a:pPr>
            <a:r>
              <a:rPr lang="da-DK" dirty="0"/>
              <a:t> At dele billeder og gode stunder fra kamp og træning </a:t>
            </a:r>
          </a:p>
          <a:p>
            <a:pPr>
              <a:buBlip>
                <a:blip r:embed="rId2"/>
              </a:buBlip>
            </a:pPr>
            <a:r>
              <a:rPr lang="da-DK" dirty="0"/>
              <a:t> At fortælle om sociale aktiviteter og stævner </a:t>
            </a:r>
          </a:p>
          <a:p>
            <a:pPr>
              <a:buBlip>
                <a:blip r:embed="rId2"/>
              </a:buBlip>
            </a:pPr>
            <a:r>
              <a:rPr lang="da-DK" dirty="0"/>
              <a:t>At dele informationer fra klubben og at søge frivillige </a:t>
            </a:r>
          </a:p>
          <a:p>
            <a:pPr marL="0" indent="0">
              <a:buNone/>
            </a:pPr>
            <a:r>
              <a:rPr lang="da-DK" dirty="0" err="1"/>
              <a:t>KampKlar</a:t>
            </a:r>
            <a:r>
              <a:rPr lang="da-DK" dirty="0"/>
              <a:t> bruger vi til..</a:t>
            </a:r>
          </a:p>
          <a:p>
            <a:pPr>
              <a:buBlip>
                <a:blip r:embed="rId3"/>
              </a:buBlip>
            </a:pPr>
            <a:r>
              <a:rPr lang="da-DK" dirty="0"/>
              <a:t> Samlet overblik over alle aktiviteter</a:t>
            </a:r>
          </a:p>
          <a:p>
            <a:pPr>
              <a:buBlip>
                <a:blip r:embed="rId3"/>
              </a:buBlip>
            </a:pPr>
            <a:r>
              <a:rPr lang="da-DK" dirty="0"/>
              <a:t> Framelding til træning og kampe</a:t>
            </a:r>
          </a:p>
          <a:p>
            <a:pPr>
              <a:buBlip>
                <a:blip r:embed="rId3"/>
              </a:buBlip>
            </a:pPr>
            <a:r>
              <a:rPr lang="da-DK" dirty="0"/>
              <a:t> Tilmelding til stævner og sociale aktiviteter</a:t>
            </a:r>
          </a:p>
          <a:p>
            <a:pPr marL="0" indent="0">
              <a:buNone/>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A6A1BED3-15FA-8F71-1834-A1EBD474CD73}"/>
              </a:ext>
            </a:extLst>
          </p:cNvPr>
          <p:cNvPicPr>
            <a:picLocks noChangeAspect="1"/>
          </p:cNvPicPr>
          <p:nvPr/>
        </p:nvPicPr>
        <p:blipFill>
          <a:blip r:embed="rId4"/>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61440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1A463-6145-3733-634F-7FA88AEB03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B0BD3B5-09E7-0164-D7CC-C0D080EC9025}"/>
              </a:ext>
            </a:extLst>
          </p:cNvPr>
          <p:cNvSpPr>
            <a:spLocks noGrp="1"/>
          </p:cNvSpPr>
          <p:nvPr>
            <p:ph type="title"/>
          </p:nvPr>
        </p:nvSpPr>
        <p:spPr/>
        <p:txBody>
          <a:bodyPr/>
          <a:lstStyle/>
          <a:p>
            <a:r>
              <a:rPr lang="da-DK" dirty="0"/>
              <a:t>Træning</a:t>
            </a:r>
          </a:p>
        </p:txBody>
      </p:sp>
      <p:sp>
        <p:nvSpPr>
          <p:cNvPr id="3" name="Pladsholder til indhold 2">
            <a:extLst>
              <a:ext uri="{FF2B5EF4-FFF2-40B4-BE49-F238E27FC236}">
                <a16:creationId xmlns:a16="http://schemas.microsoft.com/office/drawing/2014/main" id="{C16B9EEC-826D-82F3-59B5-86421EA52C6A}"/>
              </a:ext>
            </a:extLst>
          </p:cNvPr>
          <p:cNvSpPr>
            <a:spLocks noGrp="1"/>
          </p:cNvSpPr>
          <p:nvPr>
            <p:ph idx="1"/>
          </p:nvPr>
        </p:nvSpPr>
        <p:spPr>
          <a:xfrm>
            <a:off x="1097280" y="2108201"/>
            <a:ext cx="10058400" cy="3922485"/>
          </a:xfrm>
        </p:spPr>
        <p:txBody>
          <a:bodyPr>
            <a:normAutofit/>
          </a:bodyPr>
          <a:lstStyle/>
          <a:p>
            <a:pPr>
              <a:buFont typeface="Arial" panose="020B0604020202020204" pitchFamily="34" charset="0"/>
              <a:buChar char="•"/>
            </a:pPr>
            <a:r>
              <a:rPr lang="da-DK" dirty="0">
                <a:sym typeface="Wingdings" pitchFamily="2" charset="2"/>
              </a:rPr>
              <a:t> Struktureret i stationer</a:t>
            </a:r>
          </a:p>
          <a:p>
            <a:pPr>
              <a:buFont typeface="Arial" panose="020B0604020202020204" pitchFamily="34" charset="0"/>
              <a:buChar char="•"/>
            </a:pPr>
            <a:r>
              <a:rPr lang="da-DK" dirty="0">
                <a:sym typeface="Wingdings" pitchFamily="2" charset="2"/>
              </a:rPr>
              <a:t> Forældre må gerne aflevere og hente – men behøves ikke (frabedes) være der under træning </a:t>
            </a:r>
          </a:p>
          <a:p>
            <a:pPr>
              <a:buFont typeface="Arial" panose="020B0604020202020204" pitchFamily="34" charset="0"/>
              <a:buChar char="•"/>
            </a:pPr>
            <a:r>
              <a:rPr lang="da-DK" dirty="0">
                <a:sym typeface="Wingdings" pitchFamily="2" charset="2"/>
              </a:rPr>
              <a:t> Bolde med luft og drikkedunke med vand</a:t>
            </a:r>
          </a:p>
          <a:p>
            <a:pPr>
              <a:buFont typeface="Arial" panose="020B0604020202020204" pitchFamily="34" charset="0"/>
              <a:buChar char="•"/>
            </a:pPr>
            <a:r>
              <a:rPr lang="da-DK" dirty="0">
                <a:sym typeface="Wingdings" pitchFamily="2" charset="2"/>
              </a:rPr>
              <a:t> Husk afmelding til træning</a:t>
            </a:r>
          </a:p>
          <a:p>
            <a:pPr>
              <a:buFont typeface="Arial" panose="020B0604020202020204" pitchFamily="34" charset="0"/>
              <a:buChar char="•"/>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CE340ECA-629C-1C59-C9C6-2440CCBBE960}"/>
              </a:ext>
            </a:extLst>
          </p:cNvPr>
          <p:cNvPicPr>
            <a:picLocks noChangeAspect="1"/>
          </p:cNvPicPr>
          <p:nvPr/>
        </p:nvPicPr>
        <p:blipFill>
          <a:blip r:embed="rId2"/>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4181250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B216A-7DBA-EBFC-CA1B-7BCB6209387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B1E4EBB-0CE4-BCC3-4DC6-ABE1431E70C0}"/>
              </a:ext>
            </a:extLst>
          </p:cNvPr>
          <p:cNvSpPr>
            <a:spLocks noGrp="1"/>
          </p:cNvSpPr>
          <p:nvPr>
            <p:ph type="title"/>
          </p:nvPr>
        </p:nvSpPr>
        <p:spPr/>
        <p:txBody>
          <a:bodyPr/>
          <a:lstStyle/>
          <a:p>
            <a:r>
              <a:rPr lang="da-DK" dirty="0"/>
              <a:t>Kampe</a:t>
            </a:r>
          </a:p>
        </p:txBody>
      </p:sp>
      <p:sp>
        <p:nvSpPr>
          <p:cNvPr id="3" name="Pladsholder til indhold 2">
            <a:extLst>
              <a:ext uri="{FF2B5EF4-FFF2-40B4-BE49-F238E27FC236}">
                <a16:creationId xmlns:a16="http://schemas.microsoft.com/office/drawing/2014/main" id="{A198D360-EB67-9B29-033D-00E63C00FEA5}"/>
              </a:ext>
            </a:extLst>
          </p:cNvPr>
          <p:cNvSpPr>
            <a:spLocks noGrp="1"/>
          </p:cNvSpPr>
          <p:nvPr>
            <p:ph idx="1"/>
          </p:nvPr>
        </p:nvSpPr>
        <p:spPr>
          <a:xfrm>
            <a:off x="1097280" y="2108201"/>
            <a:ext cx="10058400" cy="3922485"/>
          </a:xfrm>
        </p:spPr>
        <p:txBody>
          <a:bodyPr>
            <a:normAutofit fontScale="92500" lnSpcReduction="20000"/>
          </a:bodyPr>
          <a:lstStyle/>
          <a:p>
            <a:pPr>
              <a:buFont typeface="Arial" panose="020B0604020202020204" pitchFamily="34" charset="0"/>
              <a:buChar char="•"/>
            </a:pPr>
            <a:r>
              <a:rPr lang="da-DK" dirty="0">
                <a:sym typeface="Wingdings" pitchFamily="2" charset="2"/>
              </a:rPr>
              <a:t> Kampe fremgår i </a:t>
            </a:r>
            <a:r>
              <a:rPr lang="da-DK" dirty="0" err="1">
                <a:sym typeface="Wingdings" pitchFamily="2" charset="2"/>
              </a:rPr>
              <a:t>KampKlar</a:t>
            </a:r>
            <a:r>
              <a:rPr lang="da-DK" dirty="0">
                <a:sym typeface="Wingdings" pitchFamily="2" charset="2"/>
              </a:rPr>
              <a:t> – husk afmelding i god tid</a:t>
            </a:r>
          </a:p>
          <a:p>
            <a:pPr>
              <a:buFont typeface="Arial" panose="020B0604020202020204" pitchFamily="34" charset="0"/>
              <a:buChar char="•"/>
            </a:pPr>
            <a:r>
              <a:rPr lang="da-DK" dirty="0">
                <a:sym typeface="Wingdings" pitchFamily="2" charset="2"/>
              </a:rPr>
              <a:t> Mødetid mm. fremgår i </a:t>
            </a:r>
            <a:r>
              <a:rPr lang="da-DK" dirty="0" err="1">
                <a:sym typeface="Wingdings" pitchFamily="2" charset="2"/>
              </a:rPr>
              <a:t>KampKlar</a:t>
            </a:r>
            <a:r>
              <a:rPr lang="da-DK" dirty="0">
                <a:sym typeface="Wingdings" pitchFamily="2" charset="2"/>
              </a:rPr>
              <a:t> </a:t>
            </a:r>
          </a:p>
          <a:p>
            <a:pPr>
              <a:buFont typeface="Arial" panose="020B0604020202020204" pitchFamily="34" charset="0"/>
              <a:buChar char="•"/>
            </a:pPr>
            <a:r>
              <a:rPr lang="da-DK" dirty="0">
                <a:sym typeface="Wingdings" pitchFamily="2" charset="2"/>
              </a:rPr>
              <a:t> Fælles kørsel fra </a:t>
            </a:r>
            <a:r>
              <a:rPr lang="da-DK" dirty="0" err="1">
                <a:sym typeface="Wingdings" pitchFamily="2" charset="2"/>
              </a:rPr>
              <a:t>Thrigesvej</a:t>
            </a:r>
            <a:endParaRPr lang="da-DK" dirty="0">
              <a:sym typeface="Wingdings" pitchFamily="2" charset="2"/>
            </a:endParaRPr>
          </a:p>
          <a:p>
            <a:pPr>
              <a:buFont typeface="Arial" panose="020B0604020202020204" pitchFamily="34" charset="0"/>
              <a:buChar char="•"/>
            </a:pPr>
            <a:r>
              <a:rPr lang="da-DK" dirty="0">
                <a:sym typeface="Wingdings" pitchFamily="2" charset="2"/>
              </a:rPr>
              <a:t> Opmuntring under kampene – træneren der vejleder</a:t>
            </a:r>
          </a:p>
          <a:p>
            <a:pPr>
              <a:buFont typeface="Arial" panose="020B0604020202020204" pitchFamily="34" charset="0"/>
              <a:buChar char="•"/>
            </a:pPr>
            <a:r>
              <a:rPr lang="da-DK" dirty="0">
                <a:sym typeface="Wingdings" pitchFamily="2" charset="2"/>
              </a:rPr>
              <a:t> Beskeder vedr. kampene sendes via Kampklar eller Facebook til den pågældende træner</a:t>
            </a:r>
          </a:p>
          <a:p>
            <a:pPr lvl="1">
              <a:buFont typeface="Arial" panose="020B0604020202020204" pitchFamily="34" charset="0"/>
              <a:buChar char="•"/>
            </a:pPr>
            <a:r>
              <a:rPr lang="da-DK" dirty="0">
                <a:sym typeface="Wingdings" pitchFamily="2" charset="2"/>
              </a:rPr>
              <a:t>A2-1 = Jens Christian</a:t>
            </a:r>
          </a:p>
          <a:p>
            <a:pPr lvl="1">
              <a:buFont typeface="Arial" panose="020B0604020202020204" pitchFamily="34" charset="0"/>
              <a:buChar char="•"/>
            </a:pPr>
            <a:r>
              <a:rPr lang="da-DK" dirty="0">
                <a:sym typeface="Wingdings" pitchFamily="2" charset="2"/>
              </a:rPr>
              <a:t>A2-2 = Senad</a:t>
            </a:r>
          </a:p>
          <a:p>
            <a:pPr lvl="1">
              <a:buFont typeface="Arial" panose="020B0604020202020204" pitchFamily="34" charset="0"/>
              <a:buChar char="•"/>
            </a:pPr>
            <a:r>
              <a:rPr lang="da-DK" dirty="0">
                <a:sym typeface="Wingdings" pitchFamily="2" charset="2"/>
              </a:rPr>
              <a:t>B = Lars Bo</a:t>
            </a:r>
          </a:p>
          <a:p>
            <a:pPr lvl="1">
              <a:buFont typeface="Arial" panose="020B0604020202020204" pitchFamily="34" charset="0"/>
              <a:buChar char="•"/>
            </a:pPr>
            <a:r>
              <a:rPr lang="da-DK" dirty="0">
                <a:sym typeface="Wingdings" pitchFamily="2" charset="2"/>
              </a:rPr>
              <a:t>C1 = Malias far? </a:t>
            </a:r>
          </a:p>
          <a:p>
            <a:pPr lvl="1">
              <a:buFont typeface="Arial" panose="020B0604020202020204" pitchFamily="34" charset="0"/>
              <a:buChar char="•"/>
            </a:pPr>
            <a:r>
              <a:rPr lang="da-DK" dirty="0">
                <a:sym typeface="Wingdings" pitchFamily="2" charset="2"/>
              </a:rPr>
              <a:t>C2 = Joakim</a:t>
            </a: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58310772-C2A9-267C-8471-8B404E46AB62}"/>
              </a:ext>
            </a:extLst>
          </p:cNvPr>
          <p:cNvPicPr>
            <a:picLocks noChangeAspect="1"/>
          </p:cNvPicPr>
          <p:nvPr/>
        </p:nvPicPr>
        <p:blipFill>
          <a:blip r:embed="rId2"/>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3916762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5593D-54D8-71F8-404E-899DFAAE364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E66047-89A6-3F24-D20C-A746748994C2}"/>
              </a:ext>
            </a:extLst>
          </p:cNvPr>
          <p:cNvSpPr>
            <a:spLocks noGrp="1"/>
          </p:cNvSpPr>
          <p:nvPr>
            <p:ph type="title"/>
          </p:nvPr>
        </p:nvSpPr>
        <p:spPr/>
        <p:txBody>
          <a:bodyPr/>
          <a:lstStyle/>
          <a:p>
            <a:r>
              <a:rPr lang="da-DK" dirty="0"/>
              <a:t>Stævner</a:t>
            </a:r>
          </a:p>
        </p:txBody>
      </p:sp>
      <p:sp>
        <p:nvSpPr>
          <p:cNvPr id="3" name="Pladsholder til indhold 2">
            <a:extLst>
              <a:ext uri="{FF2B5EF4-FFF2-40B4-BE49-F238E27FC236}">
                <a16:creationId xmlns:a16="http://schemas.microsoft.com/office/drawing/2014/main" id="{2B51E3CE-EB30-4D56-1713-75D987758E10}"/>
              </a:ext>
            </a:extLst>
          </p:cNvPr>
          <p:cNvSpPr>
            <a:spLocks noGrp="1"/>
          </p:cNvSpPr>
          <p:nvPr>
            <p:ph idx="1"/>
          </p:nvPr>
        </p:nvSpPr>
        <p:spPr>
          <a:xfrm>
            <a:off x="1097280" y="2108201"/>
            <a:ext cx="10058400" cy="3922485"/>
          </a:xfrm>
        </p:spPr>
        <p:txBody>
          <a:bodyPr>
            <a:normAutofit/>
          </a:bodyPr>
          <a:lstStyle/>
          <a:p>
            <a:pPr>
              <a:buFont typeface="Arial" panose="020B0604020202020204" pitchFamily="34" charset="0"/>
              <a:buChar char="•"/>
            </a:pPr>
            <a:r>
              <a:rPr lang="da-DK" dirty="0">
                <a:sym typeface="Wingdings" pitchFamily="2" charset="2"/>
              </a:rPr>
              <a:t> Vi informerer, når der er oprettet stævner</a:t>
            </a:r>
          </a:p>
          <a:p>
            <a:pPr>
              <a:buFont typeface="Arial" panose="020B0604020202020204" pitchFamily="34" charset="0"/>
              <a:buChar char="•"/>
            </a:pPr>
            <a:r>
              <a:rPr lang="da-DK" dirty="0">
                <a:sym typeface="Wingdings" pitchFamily="2" charset="2"/>
              </a:rPr>
              <a:t> Tilmelding via </a:t>
            </a:r>
            <a:r>
              <a:rPr lang="da-DK" dirty="0" err="1">
                <a:sym typeface="Wingdings" pitchFamily="2" charset="2"/>
              </a:rPr>
              <a:t>KampKlar</a:t>
            </a:r>
            <a:r>
              <a:rPr lang="da-DK" dirty="0">
                <a:sym typeface="Wingdings" pitchFamily="2" charset="2"/>
              </a:rPr>
              <a:t> </a:t>
            </a:r>
          </a:p>
          <a:p>
            <a:pPr>
              <a:buFont typeface="Arial" panose="020B0604020202020204" pitchFamily="34" charset="0"/>
              <a:buChar char="•"/>
            </a:pPr>
            <a:r>
              <a:rPr lang="da-DK" dirty="0">
                <a:sym typeface="Wingdings" pitchFamily="2" charset="2"/>
              </a:rPr>
              <a:t> Lille tilmeldingsgebyr (klubben/kontingentet betaler resten)</a:t>
            </a:r>
          </a:p>
          <a:p>
            <a:pPr marL="0" indent="0">
              <a:buNone/>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CC5530E1-0FDC-73F8-DDDE-8A704F687870}"/>
              </a:ext>
            </a:extLst>
          </p:cNvPr>
          <p:cNvPicPr>
            <a:picLocks noChangeAspect="1"/>
          </p:cNvPicPr>
          <p:nvPr/>
        </p:nvPicPr>
        <p:blipFill>
          <a:blip r:embed="rId2"/>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4068519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C57D-7C31-1757-C6BC-1F7FF45729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9B6022-6DB5-DC52-A9BD-674836A72A1B}"/>
              </a:ext>
            </a:extLst>
          </p:cNvPr>
          <p:cNvSpPr>
            <a:spLocks noGrp="1"/>
          </p:cNvSpPr>
          <p:nvPr>
            <p:ph type="title"/>
          </p:nvPr>
        </p:nvSpPr>
        <p:spPr/>
        <p:txBody>
          <a:bodyPr/>
          <a:lstStyle/>
          <a:p>
            <a:r>
              <a:rPr lang="da-DK" dirty="0"/>
              <a:t>Aktiviteter</a:t>
            </a:r>
          </a:p>
        </p:txBody>
      </p:sp>
      <p:sp>
        <p:nvSpPr>
          <p:cNvPr id="3" name="Pladsholder til indhold 2">
            <a:extLst>
              <a:ext uri="{FF2B5EF4-FFF2-40B4-BE49-F238E27FC236}">
                <a16:creationId xmlns:a16="http://schemas.microsoft.com/office/drawing/2014/main" id="{C864CA62-42B5-0F7C-C554-F61A72BA28DA}"/>
              </a:ext>
            </a:extLst>
          </p:cNvPr>
          <p:cNvSpPr>
            <a:spLocks noGrp="1"/>
          </p:cNvSpPr>
          <p:nvPr>
            <p:ph idx="1"/>
          </p:nvPr>
        </p:nvSpPr>
        <p:spPr>
          <a:xfrm>
            <a:off x="1097280" y="2108201"/>
            <a:ext cx="10058400" cy="3922485"/>
          </a:xfrm>
        </p:spPr>
        <p:txBody>
          <a:bodyPr>
            <a:normAutofit/>
          </a:bodyPr>
          <a:lstStyle/>
          <a:p>
            <a:pPr>
              <a:buFont typeface="Arial" panose="020B0604020202020204" pitchFamily="34" charset="0"/>
              <a:buChar char="•"/>
            </a:pPr>
            <a:r>
              <a:rPr lang="da-DK" dirty="0">
                <a:sym typeface="Wingdings" pitchFamily="2" charset="2"/>
              </a:rPr>
              <a:t> Vi informerer, når der er oprettet aktivitet</a:t>
            </a:r>
          </a:p>
          <a:p>
            <a:pPr>
              <a:buFont typeface="Arial" panose="020B0604020202020204" pitchFamily="34" charset="0"/>
              <a:buChar char="•"/>
            </a:pPr>
            <a:r>
              <a:rPr lang="da-DK" dirty="0">
                <a:sym typeface="Wingdings" pitchFamily="2" charset="2"/>
              </a:rPr>
              <a:t> Tilmelding via </a:t>
            </a:r>
            <a:r>
              <a:rPr lang="da-DK" dirty="0" err="1">
                <a:sym typeface="Wingdings" pitchFamily="2" charset="2"/>
              </a:rPr>
              <a:t>KampKlar</a:t>
            </a:r>
            <a:r>
              <a:rPr lang="da-DK" dirty="0">
                <a:sym typeface="Wingdings" pitchFamily="2" charset="2"/>
              </a:rPr>
              <a:t> </a:t>
            </a:r>
          </a:p>
          <a:p>
            <a:pPr>
              <a:buFont typeface="Arial" panose="020B0604020202020204" pitchFamily="34" charset="0"/>
              <a:buChar char="•"/>
            </a:pPr>
            <a:r>
              <a:rPr lang="da-DK" dirty="0">
                <a:sym typeface="Wingdings" pitchFamily="2" charset="2"/>
              </a:rPr>
              <a:t> Lille tilmeldingsgebyr (holdkassen betaler resten)</a:t>
            </a:r>
          </a:p>
          <a:p>
            <a:pPr marL="0" indent="0">
              <a:buNone/>
            </a:pPr>
            <a:endParaRPr lang="da-DK" dirty="0">
              <a:sym typeface="Wingdings" pitchFamily="2" charset="2"/>
            </a:endParaRPr>
          </a:p>
        </p:txBody>
      </p:sp>
      <p:pic>
        <p:nvPicPr>
          <p:cNvPr id="4" name="Billede 3" descr="Et billede, der indeholder symbol, Font/skrifttype, logo, linje/række&#10;&#10;AI-genereret indhold kan være ukorrekt.">
            <a:extLst>
              <a:ext uri="{FF2B5EF4-FFF2-40B4-BE49-F238E27FC236}">
                <a16:creationId xmlns:a16="http://schemas.microsoft.com/office/drawing/2014/main" id="{8811B4AA-CC64-EEC2-A9D5-DFEEE7091F98}"/>
              </a:ext>
            </a:extLst>
          </p:cNvPr>
          <p:cNvPicPr>
            <a:picLocks noChangeAspect="1"/>
          </p:cNvPicPr>
          <p:nvPr/>
        </p:nvPicPr>
        <p:blipFill>
          <a:blip r:embed="rId2"/>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274511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68B81-795E-7BF5-0550-D864B15DD9D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CDEC264-1E42-1826-46AB-9F20FC345E08}"/>
              </a:ext>
            </a:extLst>
          </p:cNvPr>
          <p:cNvSpPr>
            <a:spLocks noGrp="1"/>
          </p:cNvSpPr>
          <p:nvPr>
            <p:ph type="title"/>
          </p:nvPr>
        </p:nvSpPr>
        <p:spPr/>
        <p:txBody>
          <a:bodyPr/>
          <a:lstStyle/>
          <a:p>
            <a:r>
              <a:rPr lang="da-DK" dirty="0"/>
              <a:t>Program for sæsonen </a:t>
            </a:r>
          </a:p>
        </p:txBody>
      </p:sp>
      <p:sp>
        <p:nvSpPr>
          <p:cNvPr id="3" name="Pladsholder til indhold 2">
            <a:extLst>
              <a:ext uri="{FF2B5EF4-FFF2-40B4-BE49-F238E27FC236}">
                <a16:creationId xmlns:a16="http://schemas.microsoft.com/office/drawing/2014/main" id="{E3189CBB-59CC-CDEA-258E-F1E80169F065}"/>
              </a:ext>
            </a:extLst>
          </p:cNvPr>
          <p:cNvSpPr>
            <a:spLocks noGrp="1"/>
          </p:cNvSpPr>
          <p:nvPr>
            <p:ph idx="1"/>
          </p:nvPr>
        </p:nvSpPr>
        <p:spPr>
          <a:xfrm>
            <a:off x="1097279" y="2108201"/>
            <a:ext cx="4813843" cy="4077446"/>
          </a:xfrm>
        </p:spPr>
        <p:txBody>
          <a:bodyPr>
            <a:normAutofit/>
          </a:bodyPr>
          <a:lstStyle/>
          <a:p>
            <a:pPr marL="0" indent="0">
              <a:buNone/>
            </a:pPr>
            <a:r>
              <a:rPr lang="da-DK" dirty="0"/>
              <a:t>2025 August – December </a:t>
            </a:r>
          </a:p>
          <a:p>
            <a:pPr>
              <a:buBlip>
                <a:blip r:embed="rId2"/>
              </a:buBlip>
            </a:pPr>
            <a:r>
              <a:rPr lang="da-DK" dirty="0"/>
              <a:t> DBU Efterårsturnering</a:t>
            </a:r>
          </a:p>
          <a:p>
            <a:pPr marL="201168" lvl="1" indent="0">
              <a:buNone/>
            </a:pPr>
            <a:r>
              <a:rPr lang="da-DK" dirty="0"/>
              <a:t> 5 hold tilmeldt</a:t>
            </a:r>
          </a:p>
          <a:p>
            <a:pPr>
              <a:buBlip>
                <a:blip r:embed="rId2"/>
              </a:buBlip>
            </a:pPr>
            <a:r>
              <a:rPr lang="da-DK" dirty="0"/>
              <a:t> Evt. Indebold</a:t>
            </a:r>
          </a:p>
          <a:p>
            <a:pPr>
              <a:buBlip>
                <a:blip r:embed="rId2"/>
              </a:buBlip>
            </a:pPr>
            <a:r>
              <a:rPr lang="da-DK" dirty="0"/>
              <a:t> Socialarrangement</a:t>
            </a:r>
          </a:p>
          <a:p>
            <a:pPr marL="201168" lvl="1" indent="0">
              <a:buNone/>
            </a:pPr>
            <a:r>
              <a:rPr lang="da-DK" dirty="0"/>
              <a:t> BMX (28. september)</a:t>
            </a:r>
          </a:p>
          <a:p>
            <a:pPr marL="201168" lvl="1" indent="0">
              <a:buNone/>
            </a:pPr>
            <a:r>
              <a:rPr lang="da-DK" dirty="0"/>
              <a:t> </a:t>
            </a:r>
            <a:r>
              <a:rPr lang="da-DK" dirty="0" err="1"/>
              <a:t>Baboon</a:t>
            </a:r>
            <a:r>
              <a:rPr lang="da-DK" dirty="0"/>
              <a:t> City (1. november)</a:t>
            </a:r>
          </a:p>
          <a:p>
            <a:pPr marL="0" indent="0">
              <a:buNone/>
            </a:pPr>
            <a:endParaRPr lang="da-DK" dirty="0"/>
          </a:p>
        </p:txBody>
      </p:sp>
      <p:sp>
        <p:nvSpPr>
          <p:cNvPr id="4" name="Pladsholder til indhold 2">
            <a:extLst>
              <a:ext uri="{FF2B5EF4-FFF2-40B4-BE49-F238E27FC236}">
                <a16:creationId xmlns:a16="http://schemas.microsoft.com/office/drawing/2014/main" id="{92944D65-8E9A-5F76-B32F-E7F39A39ECBF}"/>
              </a:ext>
            </a:extLst>
          </p:cNvPr>
          <p:cNvSpPr txBox="1">
            <a:spLocks/>
          </p:cNvSpPr>
          <p:nvPr/>
        </p:nvSpPr>
        <p:spPr>
          <a:xfrm>
            <a:off x="6280878" y="2108201"/>
            <a:ext cx="4874801" cy="3760891"/>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3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21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da-DK" dirty="0"/>
              <a:t>2026 Januar – Juni </a:t>
            </a:r>
          </a:p>
          <a:p>
            <a:pPr>
              <a:buFont typeface="Calibri" panose="020F0502020204030204" pitchFamily="34" charset="0"/>
              <a:buBlip>
                <a:blip r:embed="rId2"/>
              </a:buBlip>
            </a:pPr>
            <a:r>
              <a:rPr lang="da-DK" dirty="0"/>
              <a:t> Indendørsturneringer </a:t>
            </a:r>
          </a:p>
          <a:p>
            <a:pPr>
              <a:buFont typeface="Calibri" panose="020F0502020204030204" pitchFamily="34" charset="0"/>
              <a:buBlip>
                <a:blip r:embed="rId2"/>
              </a:buBlip>
            </a:pPr>
            <a:r>
              <a:rPr lang="da-DK" dirty="0"/>
              <a:t> Overnatning i klubhuset</a:t>
            </a:r>
          </a:p>
          <a:p>
            <a:pPr>
              <a:buFont typeface="Calibri" panose="020F0502020204030204" pitchFamily="34" charset="0"/>
              <a:buBlip>
                <a:blip r:embed="rId2"/>
              </a:buBlip>
            </a:pPr>
            <a:r>
              <a:rPr lang="da-DK" dirty="0"/>
              <a:t> DBU Forårsturnering </a:t>
            </a:r>
          </a:p>
          <a:p>
            <a:pPr>
              <a:buFont typeface="Calibri" panose="020F0502020204030204" pitchFamily="34" charset="0"/>
              <a:buBlip>
                <a:blip r:embed="rId2"/>
              </a:buBlip>
            </a:pPr>
            <a:r>
              <a:rPr lang="da-DK" dirty="0"/>
              <a:t> Nørhalne Cup – Kristi himmelfart</a:t>
            </a:r>
          </a:p>
          <a:p>
            <a:pPr>
              <a:buFont typeface="Calibri" panose="020F0502020204030204" pitchFamily="34" charset="0"/>
              <a:buBlip>
                <a:blip r:embed="rId2"/>
              </a:buBlip>
            </a:pPr>
            <a:r>
              <a:rPr lang="da-DK" dirty="0"/>
              <a:t> Ikast Cup – Uge 26</a:t>
            </a:r>
          </a:p>
          <a:p>
            <a:pPr marL="0" indent="0">
              <a:buFont typeface="Calibri" panose="020F0502020204030204" pitchFamily="34" charset="0"/>
              <a:buNone/>
            </a:pPr>
            <a:endParaRPr lang="da-DK" dirty="0"/>
          </a:p>
        </p:txBody>
      </p:sp>
      <p:pic>
        <p:nvPicPr>
          <p:cNvPr id="5" name="Billede 4" descr="Et billede, der indeholder symbol, Font/skrifttype, logo, linje/række&#10;&#10;AI-genereret indhold kan være ukorrekt.">
            <a:extLst>
              <a:ext uri="{FF2B5EF4-FFF2-40B4-BE49-F238E27FC236}">
                <a16:creationId xmlns:a16="http://schemas.microsoft.com/office/drawing/2014/main" id="{A3C8570F-07F8-14CB-E34D-FA7AACBE7961}"/>
              </a:ext>
            </a:extLst>
          </p:cNvPr>
          <p:cNvPicPr>
            <a:picLocks noChangeAspect="1"/>
          </p:cNvPicPr>
          <p:nvPr/>
        </p:nvPicPr>
        <p:blipFill>
          <a:blip r:embed="rId3"/>
          <a:stretch>
            <a:fillRect/>
          </a:stretch>
        </p:blipFill>
        <p:spPr>
          <a:xfrm>
            <a:off x="10654659" y="4860768"/>
            <a:ext cx="1379165" cy="1379165"/>
          </a:xfrm>
          <a:prstGeom prst="rect">
            <a:avLst/>
          </a:prstGeom>
        </p:spPr>
      </p:pic>
    </p:spTree>
    <p:extLst>
      <p:ext uri="{BB962C8B-B14F-4D97-AF65-F5344CB8AC3E}">
        <p14:creationId xmlns:p14="http://schemas.microsoft.com/office/powerpoint/2010/main" val="1365921354"/>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Tw Cen M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1006</TotalTime>
  <Words>625</Words>
  <Application>Microsoft Office PowerPoint</Application>
  <PresentationFormat>Widescreen</PresentationFormat>
  <Paragraphs>98</Paragraphs>
  <Slides>12</Slides>
  <Notes>4</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12</vt:i4>
      </vt:variant>
    </vt:vector>
  </HeadingPairs>
  <TitlesOfParts>
    <vt:vector size="20" baseType="lpstr">
      <vt:lpstr>Aptos</vt:lpstr>
      <vt:lpstr>Arial</vt:lpstr>
      <vt:lpstr>Calibri</vt:lpstr>
      <vt:lpstr>inherit</vt:lpstr>
      <vt:lpstr>Open Sans</vt:lpstr>
      <vt:lpstr>Tw Cen MT</vt:lpstr>
      <vt:lpstr>Wingdings</vt:lpstr>
      <vt:lpstr>RetrospectVTI</vt:lpstr>
      <vt:lpstr>Velkommen til Sæsonstartsmøde</vt:lpstr>
      <vt:lpstr>Dagens agenda… </vt:lpstr>
      <vt:lpstr>Teamet sæson 25/26</vt:lpstr>
      <vt:lpstr>Kommunikation</vt:lpstr>
      <vt:lpstr>Træning</vt:lpstr>
      <vt:lpstr>Kampe</vt:lpstr>
      <vt:lpstr>Stævner</vt:lpstr>
      <vt:lpstr>Aktiviteter</vt:lpstr>
      <vt:lpstr>Program for sæsonen </vt:lpstr>
      <vt:lpstr>Frivillighed i Ikast FS  </vt:lpstr>
      <vt:lpstr>Sponsor / Indsamlingsarbejde</vt:lpstr>
      <vt:lpstr>Spørgsmål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Hyldahl</dc:creator>
  <cp:lastModifiedBy>Louise Harder</cp:lastModifiedBy>
  <cp:revision>12</cp:revision>
  <cp:lastPrinted>2025-09-03T13:57:38Z</cp:lastPrinted>
  <dcterms:created xsi:type="dcterms:W3CDTF">2025-07-03T16:50:41Z</dcterms:created>
  <dcterms:modified xsi:type="dcterms:W3CDTF">2025-09-04T05:38:29Z</dcterms:modified>
</cp:coreProperties>
</file>